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7" r:id="rId1"/>
  </p:sldMasterIdLst>
  <p:sldIdLst>
    <p:sldId id="256" r:id="rId2"/>
    <p:sldId id="270" r:id="rId3"/>
    <p:sldId id="272" r:id="rId4"/>
    <p:sldId id="271" r:id="rId5"/>
    <p:sldId id="273" r:id="rId6"/>
    <p:sldId id="264" r:id="rId7"/>
    <p:sldId id="274" r:id="rId8"/>
    <p:sldId id="275" r:id="rId9"/>
    <p:sldId id="276" r:id="rId10"/>
    <p:sldId id="277" r:id="rId11"/>
    <p:sldId id="260" r:id="rId12"/>
    <p:sldId id="279" r:id="rId13"/>
    <p:sldId id="280" r:id="rId14"/>
    <p:sldId id="281" r:id="rId15"/>
    <p:sldId id="268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E55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6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13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AA3B8E0-1211-437B-83F4-5062DCDD3884}" type="doc">
      <dgm:prSet loTypeId="urn:microsoft.com/office/officeart/2016/7/layout/BasicLinearProcessNumbered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B74F53F0-50A8-419A-A4FC-5A56625D78E8}">
      <dgm:prSet/>
      <dgm:spPr/>
      <dgm:t>
        <a:bodyPr/>
        <a:lstStyle/>
        <a:p>
          <a:r>
            <a:rPr lang="en-US" dirty="0"/>
            <a:t>Explore other methods of identifying knee OA from X-rays</a:t>
          </a:r>
        </a:p>
      </dgm:t>
    </dgm:pt>
    <dgm:pt modelId="{37B28DA6-0D35-42DC-914B-5B47A5CE5CA2}" type="parTrans" cxnId="{522BDA23-8A0A-436E-9621-830A9D154833}">
      <dgm:prSet/>
      <dgm:spPr/>
      <dgm:t>
        <a:bodyPr/>
        <a:lstStyle/>
        <a:p>
          <a:endParaRPr lang="en-US"/>
        </a:p>
      </dgm:t>
    </dgm:pt>
    <dgm:pt modelId="{B7CE1D2A-CC3A-4682-ACA7-C161A0C9548E}" type="sibTrans" cxnId="{522BDA23-8A0A-436E-9621-830A9D154833}">
      <dgm:prSet phldrT="1" phldr="0"/>
      <dgm:spPr/>
      <dgm:t>
        <a:bodyPr/>
        <a:lstStyle/>
        <a:p>
          <a:r>
            <a:rPr lang="en-US"/>
            <a:t>1</a:t>
          </a:r>
        </a:p>
      </dgm:t>
    </dgm:pt>
    <dgm:pt modelId="{9DE8E145-B7F3-4EFC-B6B7-101A6A1CE90F}">
      <dgm:prSet/>
      <dgm:spPr/>
      <dgm:t>
        <a:bodyPr/>
        <a:lstStyle/>
        <a:p>
          <a:r>
            <a:rPr lang="en-US" dirty="0"/>
            <a:t>Improve model – add more labeled images to training set</a:t>
          </a:r>
        </a:p>
      </dgm:t>
    </dgm:pt>
    <dgm:pt modelId="{8EFA2CB9-539D-4083-9119-47F49A57EF3C}" type="parTrans" cxnId="{2C6601F1-1B99-4671-8F13-7ADB5972E310}">
      <dgm:prSet/>
      <dgm:spPr/>
      <dgm:t>
        <a:bodyPr/>
        <a:lstStyle/>
        <a:p>
          <a:endParaRPr lang="en-US"/>
        </a:p>
      </dgm:t>
    </dgm:pt>
    <dgm:pt modelId="{FFD2FBE9-7B0D-4ECB-A745-4E286C099AE4}" type="sibTrans" cxnId="{2C6601F1-1B99-4671-8F13-7ADB5972E310}">
      <dgm:prSet phldrT="2" phldr="0"/>
      <dgm:spPr/>
      <dgm:t>
        <a:bodyPr/>
        <a:lstStyle/>
        <a:p>
          <a:r>
            <a:rPr lang="en-US"/>
            <a:t>2</a:t>
          </a:r>
        </a:p>
      </dgm:t>
    </dgm:pt>
    <dgm:pt modelId="{2CC38869-673A-47CD-8479-D28588B17F75}">
      <dgm:prSet/>
      <dgm:spPr/>
      <dgm:t>
        <a:bodyPr/>
        <a:lstStyle/>
        <a:p>
          <a:r>
            <a:rPr lang="en-US" dirty="0"/>
            <a:t>Additional fine-tuning, targeting grade 2 / class B classification</a:t>
          </a:r>
        </a:p>
      </dgm:t>
    </dgm:pt>
    <dgm:pt modelId="{E65C8D9F-89C6-4FD0-BA56-B11B53A44546}" type="parTrans" cxnId="{05DB6F7C-A260-4729-9BEC-6FF26155F8B7}">
      <dgm:prSet/>
      <dgm:spPr/>
      <dgm:t>
        <a:bodyPr/>
        <a:lstStyle/>
        <a:p>
          <a:endParaRPr lang="en-US"/>
        </a:p>
      </dgm:t>
    </dgm:pt>
    <dgm:pt modelId="{3987336A-1FAE-4445-B4F0-6553EECD1F0F}" type="sibTrans" cxnId="{05DB6F7C-A260-4729-9BEC-6FF26155F8B7}">
      <dgm:prSet phldrT="3" phldr="0"/>
      <dgm:spPr/>
      <dgm:t>
        <a:bodyPr/>
        <a:lstStyle/>
        <a:p>
          <a:r>
            <a:rPr lang="en-US"/>
            <a:t>3</a:t>
          </a:r>
        </a:p>
      </dgm:t>
    </dgm:pt>
    <dgm:pt modelId="{F04E0AFC-8042-4DC4-B8B6-4285371FEC60}" type="pres">
      <dgm:prSet presAssocID="{CAA3B8E0-1211-437B-83F4-5062DCDD3884}" presName="Name0" presStyleCnt="0">
        <dgm:presLayoutVars>
          <dgm:animLvl val="lvl"/>
          <dgm:resizeHandles val="exact"/>
        </dgm:presLayoutVars>
      </dgm:prSet>
      <dgm:spPr/>
    </dgm:pt>
    <dgm:pt modelId="{28525055-9D44-4160-A723-D3E4C4198EA3}" type="pres">
      <dgm:prSet presAssocID="{B74F53F0-50A8-419A-A4FC-5A56625D78E8}" presName="compositeNode" presStyleCnt="0">
        <dgm:presLayoutVars>
          <dgm:bulletEnabled val="1"/>
        </dgm:presLayoutVars>
      </dgm:prSet>
      <dgm:spPr/>
    </dgm:pt>
    <dgm:pt modelId="{F6CEE378-F00C-487D-9503-97F04695EDC4}" type="pres">
      <dgm:prSet presAssocID="{B74F53F0-50A8-419A-A4FC-5A56625D78E8}" presName="bgRect" presStyleLbl="bgAccFollowNode1" presStyleIdx="0" presStyleCnt="3"/>
      <dgm:spPr/>
    </dgm:pt>
    <dgm:pt modelId="{F028F05E-5E1C-43EC-B0DE-2E807A38BC8E}" type="pres">
      <dgm:prSet presAssocID="{B7CE1D2A-CC3A-4682-ACA7-C161A0C9548E}" presName="sibTransNodeCircle" presStyleLbl="alignNode1" presStyleIdx="0" presStyleCnt="6">
        <dgm:presLayoutVars>
          <dgm:chMax val="0"/>
          <dgm:bulletEnabled/>
        </dgm:presLayoutVars>
      </dgm:prSet>
      <dgm:spPr/>
    </dgm:pt>
    <dgm:pt modelId="{C0B0D8E0-DF16-4C6C-8152-790D29A054FF}" type="pres">
      <dgm:prSet presAssocID="{B74F53F0-50A8-419A-A4FC-5A56625D78E8}" presName="bottomLine" presStyleLbl="alignNode1" presStyleIdx="1" presStyleCnt="6">
        <dgm:presLayoutVars/>
      </dgm:prSet>
      <dgm:spPr/>
    </dgm:pt>
    <dgm:pt modelId="{06FF6B68-B670-4AF4-80CB-6977C4033CC3}" type="pres">
      <dgm:prSet presAssocID="{B74F53F0-50A8-419A-A4FC-5A56625D78E8}" presName="nodeText" presStyleLbl="bgAccFollowNode1" presStyleIdx="0" presStyleCnt="3">
        <dgm:presLayoutVars>
          <dgm:bulletEnabled val="1"/>
        </dgm:presLayoutVars>
      </dgm:prSet>
      <dgm:spPr/>
    </dgm:pt>
    <dgm:pt modelId="{DD5DB6A4-3BFE-4F56-8D7F-BF20D12D6556}" type="pres">
      <dgm:prSet presAssocID="{B7CE1D2A-CC3A-4682-ACA7-C161A0C9548E}" presName="sibTrans" presStyleCnt="0"/>
      <dgm:spPr/>
    </dgm:pt>
    <dgm:pt modelId="{5DC6F8BA-C800-4752-B651-EB02C0A1EC5B}" type="pres">
      <dgm:prSet presAssocID="{9DE8E145-B7F3-4EFC-B6B7-101A6A1CE90F}" presName="compositeNode" presStyleCnt="0">
        <dgm:presLayoutVars>
          <dgm:bulletEnabled val="1"/>
        </dgm:presLayoutVars>
      </dgm:prSet>
      <dgm:spPr/>
    </dgm:pt>
    <dgm:pt modelId="{F55BA879-215C-44E9-9C1E-55FD86726BE9}" type="pres">
      <dgm:prSet presAssocID="{9DE8E145-B7F3-4EFC-B6B7-101A6A1CE90F}" presName="bgRect" presStyleLbl="bgAccFollowNode1" presStyleIdx="1" presStyleCnt="3"/>
      <dgm:spPr/>
    </dgm:pt>
    <dgm:pt modelId="{D5F28A9A-D939-43AC-82E4-DEEEFB411D0D}" type="pres">
      <dgm:prSet presAssocID="{FFD2FBE9-7B0D-4ECB-A745-4E286C099AE4}" presName="sibTransNodeCircle" presStyleLbl="alignNode1" presStyleIdx="2" presStyleCnt="6">
        <dgm:presLayoutVars>
          <dgm:chMax val="0"/>
          <dgm:bulletEnabled/>
        </dgm:presLayoutVars>
      </dgm:prSet>
      <dgm:spPr/>
    </dgm:pt>
    <dgm:pt modelId="{F3D617D3-0281-41FE-A216-A45D7D8A9FAE}" type="pres">
      <dgm:prSet presAssocID="{9DE8E145-B7F3-4EFC-B6B7-101A6A1CE90F}" presName="bottomLine" presStyleLbl="alignNode1" presStyleIdx="3" presStyleCnt="6">
        <dgm:presLayoutVars/>
      </dgm:prSet>
      <dgm:spPr/>
    </dgm:pt>
    <dgm:pt modelId="{0B00FD45-30B4-4160-9155-A10CEFC895EA}" type="pres">
      <dgm:prSet presAssocID="{9DE8E145-B7F3-4EFC-B6B7-101A6A1CE90F}" presName="nodeText" presStyleLbl="bgAccFollowNode1" presStyleIdx="1" presStyleCnt="3">
        <dgm:presLayoutVars>
          <dgm:bulletEnabled val="1"/>
        </dgm:presLayoutVars>
      </dgm:prSet>
      <dgm:spPr/>
    </dgm:pt>
    <dgm:pt modelId="{A3997DDF-A9CB-43E4-B8BA-F4D124AC8826}" type="pres">
      <dgm:prSet presAssocID="{FFD2FBE9-7B0D-4ECB-A745-4E286C099AE4}" presName="sibTrans" presStyleCnt="0"/>
      <dgm:spPr/>
    </dgm:pt>
    <dgm:pt modelId="{BA3F17A6-AEDB-4ADE-9342-54ABF29A415A}" type="pres">
      <dgm:prSet presAssocID="{2CC38869-673A-47CD-8479-D28588B17F75}" presName="compositeNode" presStyleCnt="0">
        <dgm:presLayoutVars>
          <dgm:bulletEnabled val="1"/>
        </dgm:presLayoutVars>
      </dgm:prSet>
      <dgm:spPr/>
    </dgm:pt>
    <dgm:pt modelId="{7E39841A-D17D-4BBC-8CAB-EEC5998D236B}" type="pres">
      <dgm:prSet presAssocID="{2CC38869-673A-47CD-8479-D28588B17F75}" presName="bgRect" presStyleLbl="bgAccFollowNode1" presStyleIdx="2" presStyleCnt="3"/>
      <dgm:spPr/>
    </dgm:pt>
    <dgm:pt modelId="{B1F9C3EB-5AA7-4A27-B5DB-D482285E7D5C}" type="pres">
      <dgm:prSet presAssocID="{3987336A-1FAE-4445-B4F0-6553EECD1F0F}" presName="sibTransNodeCircle" presStyleLbl="alignNode1" presStyleIdx="4" presStyleCnt="6">
        <dgm:presLayoutVars>
          <dgm:chMax val="0"/>
          <dgm:bulletEnabled/>
        </dgm:presLayoutVars>
      </dgm:prSet>
      <dgm:spPr/>
    </dgm:pt>
    <dgm:pt modelId="{52AF51AE-3F7C-430A-B131-8DF5FF484903}" type="pres">
      <dgm:prSet presAssocID="{2CC38869-673A-47CD-8479-D28588B17F75}" presName="bottomLine" presStyleLbl="alignNode1" presStyleIdx="5" presStyleCnt="6">
        <dgm:presLayoutVars/>
      </dgm:prSet>
      <dgm:spPr/>
    </dgm:pt>
    <dgm:pt modelId="{61B53B41-4AFF-446D-8B71-8023DBDAF9A0}" type="pres">
      <dgm:prSet presAssocID="{2CC38869-673A-47CD-8479-D28588B17F75}" presName="nodeText" presStyleLbl="bgAccFollowNode1" presStyleIdx="2" presStyleCnt="3">
        <dgm:presLayoutVars>
          <dgm:bulletEnabled val="1"/>
        </dgm:presLayoutVars>
      </dgm:prSet>
      <dgm:spPr/>
    </dgm:pt>
  </dgm:ptLst>
  <dgm:cxnLst>
    <dgm:cxn modelId="{06E28E05-F940-4A4A-89FD-8757E7938647}" type="presOf" srcId="{B74F53F0-50A8-419A-A4FC-5A56625D78E8}" destId="{F6CEE378-F00C-487D-9503-97F04695EDC4}" srcOrd="0" destOrd="0" presId="urn:microsoft.com/office/officeart/2016/7/layout/BasicLinearProcessNumbered"/>
    <dgm:cxn modelId="{522BDA23-8A0A-436E-9621-830A9D154833}" srcId="{CAA3B8E0-1211-437B-83F4-5062DCDD3884}" destId="{B74F53F0-50A8-419A-A4FC-5A56625D78E8}" srcOrd="0" destOrd="0" parTransId="{37B28DA6-0D35-42DC-914B-5B47A5CE5CA2}" sibTransId="{B7CE1D2A-CC3A-4682-ACA7-C161A0C9548E}"/>
    <dgm:cxn modelId="{EE8DBC3C-51CF-4EE2-9C9A-A3B164E5090C}" type="presOf" srcId="{B7CE1D2A-CC3A-4682-ACA7-C161A0C9548E}" destId="{F028F05E-5E1C-43EC-B0DE-2E807A38BC8E}" srcOrd="0" destOrd="0" presId="urn:microsoft.com/office/officeart/2016/7/layout/BasicLinearProcessNumbered"/>
    <dgm:cxn modelId="{71BAEB66-509D-4A70-91B0-B117F4B27899}" type="presOf" srcId="{9DE8E145-B7F3-4EFC-B6B7-101A6A1CE90F}" destId="{0B00FD45-30B4-4160-9155-A10CEFC895EA}" srcOrd="1" destOrd="0" presId="urn:microsoft.com/office/officeart/2016/7/layout/BasicLinearProcessNumbered"/>
    <dgm:cxn modelId="{05DB6F7C-A260-4729-9BEC-6FF26155F8B7}" srcId="{CAA3B8E0-1211-437B-83F4-5062DCDD3884}" destId="{2CC38869-673A-47CD-8479-D28588B17F75}" srcOrd="2" destOrd="0" parTransId="{E65C8D9F-89C6-4FD0-BA56-B11B53A44546}" sibTransId="{3987336A-1FAE-4445-B4F0-6553EECD1F0F}"/>
    <dgm:cxn modelId="{B4B3B081-EF8F-49D6-A20C-BD5156C910A8}" type="presOf" srcId="{CAA3B8E0-1211-437B-83F4-5062DCDD3884}" destId="{F04E0AFC-8042-4DC4-B8B6-4285371FEC60}" srcOrd="0" destOrd="0" presId="urn:microsoft.com/office/officeart/2016/7/layout/BasicLinearProcessNumbered"/>
    <dgm:cxn modelId="{2BBDBC9A-275B-468C-B853-87CE45CA545B}" type="presOf" srcId="{B74F53F0-50A8-419A-A4FC-5A56625D78E8}" destId="{06FF6B68-B670-4AF4-80CB-6977C4033CC3}" srcOrd="1" destOrd="0" presId="urn:microsoft.com/office/officeart/2016/7/layout/BasicLinearProcessNumbered"/>
    <dgm:cxn modelId="{3782A1A0-0AC8-4E64-B539-80AEE95E011D}" type="presOf" srcId="{2CC38869-673A-47CD-8479-D28588B17F75}" destId="{7E39841A-D17D-4BBC-8CAB-EEC5998D236B}" srcOrd="0" destOrd="0" presId="urn:microsoft.com/office/officeart/2016/7/layout/BasicLinearProcessNumbered"/>
    <dgm:cxn modelId="{745F2DA8-F192-4377-B3DC-276102F8E893}" type="presOf" srcId="{9DE8E145-B7F3-4EFC-B6B7-101A6A1CE90F}" destId="{F55BA879-215C-44E9-9C1E-55FD86726BE9}" srcOrd="0" destOrd="0" presId="urn:microsoft.com/office/officeart/2016/7/layout/BasicLinearProcessNumbered"/>
    <dgm:cxn modelId="{C8C5F8A8-852B-47AD-8E9B-5B4BCCA9AEEA}" type="presOf" srcId="{3987336A-1FAE-4445-B4F0-6553EECD1F0F}" destId="{B1F9C3EB-5AA7-4A27-B5DB-D482285E7D5C}" srcOrd="0" destOrd="0" presId="urn:microsoft.com/office/officeart/2016/7/layout/BasicLinearProcessNumbered"/>
    <dgm:cxn modelId="{45847CAE-62F0-4000-A65E-9926328E50ED}" type="presOf" srcId="{2CC38869-673A-47CD-8479-D28588B17F75}" destId="{61B53B41-4AFF-446D-8B71-8023DBDAF9A0}" srcOrd="1" destOrd="0" presId="urn:microsoft.com/office/officeart/2016/7/layout/BasicLinearProcessNumbered"/>
    <dgm:cxn modelId="{9D9A1AC0-CBB6-4F60-95D7-2384EB4192E4}" type="presOf" srcId="{FFD2FBE9-7B0D-4ECB-A745-4E286C099AE4}" destId="{D5F28A9A-D939-43AC-82E4-DEEEFB411D0D}" srcOrd="0" destOrd="0" presId="urn:microsoft.com/office/officeart/2016/7/layout/BasicLinearProcessNumbered"/>
    <dgm:cxn modelId="{2C6601F1-1B99-4671-8F13-7ADB5972E310}" srcId="{CAA3B8E0-1211-437B-83F4-5062DCDD3884}" destId="{9DE8E145-B7F3-4EFC-B6B7-101A6A1CE90F}" srcOrd="1" destOrd="0" parTransId="{8EFA2CB9-539D-4083-9119-47F49A57EF3C}" sibTransId="{FFD2FBE9-7B0D-4ECB-A745-4E286C099AE4}"/>
    <dgm:cxn modelId="{577F2B96-E976-4FBC-8927-F8F9D66F8CBD}" type="presParOf" srcId="{F04E0AFC-8042-4DC4-B8B6-4285371FEC60}" destId="{28525055-9D44-4160-A723-D3E4C4198EA3}" srcOrd="0" destOrd="0" presId="urn:microsoft.com/office/officeart/2016/7/layout/BasicLinearProcessNumbered"/>
    <dgm:cxn modelId="{6B9F3CF1-6490-40CF-86DA-85708D524945}" type="presParOf" srcId="{28525055-9D44-4160-A723-D3E4C4198EA3}" destId="{F6CEE378-F00C-487D-9503-97F04695EDC4}" srcOrd="0" destOrd="0" presId="urn:microsoft.com/office/officeart/2016/7/layout/BasicLinearProcessNumbered"/>
    <dgm:cxn modelId="{D9DC4770-F0ED-4304-BA52-A0977674A8B4}" type="presParOf" srcId="{28525055-9D44-4160-A723-D3E4C4198EA3}" destId="{F028F05E-5E1C-43EC-B0DE-2E807A38BC8E}" srcOrd="1" destOrd="0" presId="urn:microsoft.com/office/officeart/2016/7/layout/BasicLinearProcessNumbered"/>
    <dgm:cxn modelId="{3DDE4C68-1D5E-4934-9C73-61B559D92C26}" type="presParOf" srcId="{28525055-9D44-4160-A723-D3E4C4198EA3}" destId="{C0B0D8E0-DF16-4C6C-8152-790D29A054FF}" srcOrd="2" destOrd="0" presId="urn:microsoft.com/office/officeart/2016/7/layout/BasicLinearProcessNumbered"/>
    <dgm:cxn modelId="{E01B6D5F-8CC4-4D8B-8AC4-DAAE71D2655B}" type="presParOf" srcId="{28525055-9D44-4160-A723-D3E4C4198EA3}" destId="{06FF6B68-B670-4AF4-80CB-6977C4033CC3}" srcOrd="3" destOrd="0" presId="urn:microsoft.com/office/officeart/2016/7/layout/BasicLinearProcessNumbered"/>
    <dgm:cxn modelId="{53803D46-98E0-4719-8709-427FA9455AB7}" type="presParOf" srcId="{F04E0AFC-8042-4DC4-B8B6-4285371FEC60}" destId="{DD5DB6A4-3BFE-4F56-8D7F-BF20D12D6556}" srcOrd="1" destOrd="0" presId="urn:microsoft.com/office/officeart/2016/7/layout/BasicLinearProcessNumbered"/>
    <dgm:cxn modelId="{60698409-358F-4DC2-AB78-4DC28B19B2E7}" type="presParOf" srcId="{F04E0AFC-8042-4DC4-B8B6-4285371FEC60}" destId="{5DC6F8BA-C800-4752-B651-EB02C0A1EC5B}" srcOrd="2" destOrd="0" presId="urn:microsoft.com/office/officeart/2016/7/layout/BasicLinearProcessNumbered"/>
    <dgm:cxn modelId="{DA16D984-5712-4550-8E10-68E63BF3F9BC}" type="presParOf" srcId="{5DC6F8BA-C800-4752-B651-EB02C0A1EC5B}" destId="{F55BA879-215C-44E9-9C1E-55FD86726BE9}" srcOrd="0" destOrd="0" presId="urn:microsoft.com/office/officeart/2016/7/layout/BasicLinearProcessNumbered"/>
    <dgm:cxn modelId="{C1FC9109-8C56-4423-B4D4-AC70D97277CF}" type="presParOf" srcId="{5DC6F8BA-C800-4752-B651-EB02C0A1EC5B}" destId="{D5F28A9A-D939-43AC-82E4-DEEEFB411D0D}" srcOrd="1" destOrd="0" presId="urn:microsoft.com/office/officeart/2016/7/layout/BasicLinearProcessNumbered"/>
    <dgm:cxn modelId="{3F414F4A-3B65-4B9E-A599-ED26C9EB4288}" type="presParOf" srcId="{5DC6F8BA-C800-4752-B651-EB02C0A1EC5B}" destId="{F3D617D3-0281-41FE-A216-A45D7D8A9FAE}" srcOrd="2" destOrd="0" presId="urn:microsoft.com/office/officeart/2016/7/layout/BasicLinearProcessNumbered"/>
    <dgm:cxn modelId="{229E50AB-2B4A-4F46-A6CA-7C7ACF8D84F6}" type="presParOf" srcId="{5DC6F8BA-C800-4752-B651-EB02C0A1EC5B}" destId="{0B00FD45-30B4-4160-9155-A10CEFC895EA}" srcOrd="3" destOrd="0" presId="urn:microsoft.com/office/officeart/2016/7/layout/BasicLinearProcessNumbered"/>
    <dgm:cxn modelId="{6437E07A-3E24-4C44-BD0A-C7456D3B9204}" type="presParOf" srcId="{F04E0AFC-8042-4DC4-B8B6-4285371FEC60}" destId="{A3997DDF-A9CB-43E4-B8BA-F4D124AC8826}" srcOrd="3" destOrd="0" presId="urn:microsoft.com/office/officeart/2016/7/layout/BasicLinearProcessNumbered"/>
    <dgm:cxn modelId="{0F3FD0AB-32AA-4796-8E7F-F7F868ECE7FA}" type="presParOf" srcId="{F04E0AFC-8042-4DC4-B8B6-4285371FEC60}" destId="{BA3F17A6-AEDB-4ADE-9342-54ABF29A415A}" srcOrd="4" destOrd="0" presId="urn:microsoft.com/office/officeart/2016/7/layout/BasicLinearProcessNumbered"/>
    <dgm:cxn modelId="{0AB1821B-BA13-441B-9A4D-363F76EA22DB}" type="presParOf" srcId="{BA3F17A6-AEDB-4ADE-9342-54ABF29A415A}" destId="{7E39841A-D17D-4BBC-8CAB-EEC5998D236B}" srcOrd="0" destOrd="0" presId="urn:microsoft.com/office/officeart/2016/7/layout/BasicLinearProcessNumbered"/>
    <dgm:cxn modelId="{4737C2B3-A195-482B-A777-3151C0184F10}" type="presParOf" srcId="{BA3F17A6-AEDB-4ADE-9342-54ABF29A415A}" destId="{B1F9C3EB-5AA7-4A27-B5DB-D482285E7D5C}" srcOrd="1" destOrd="0" presId="urn:microsoft.com/office/officeart/2016/7/layout/BasicLinearProcessNumbered"/>
    <dgm:cxn modelId="{C9ADCB8B-6875-4C90-B0E6-A97383A3FE58}" type="presParOf" srcId="{BA3F17A6-AEDB-4ADE-9342-54ABF29A415A}" destId="{52AF51AE-3F7C-430A-B131-8DF5FF484903}" srcOrd="2" destOrd="0" presId="urn:microsoft.com/office/officeart/2016/7/layout/BasicLinearProcessNumbered"/>
    <dgm:cxn modelId="{3B14EFBE-0323-4E3D-B58F-6D10CF0326B4}" type="presParOf" srcId="{BA3F17A6-AEDB-4ADE-9342-54ABF29A415A}" destId="{61B53B41-4AFF-446D-8B71-8023DBDAF9A0}" srcOrd="3" destOrd="0" presId="urn:microsoft.com/office/officeart/2016/7/layout/BasicLinear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6CEE378-F00C-487D-9503-97F04695EDC4}">
      <dsp:nvSpPr>
        <dsp:cNvPr id="0" name=""/>
        <dsp:cNvSpPr/>
      </dsp:nvSpPr>
      <dsp:spPr>
        <a:xfrm>
          <a:off x="0" y="1258583"/>
          <a:ext cx="2156410" cy="3018973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8122" tIns="330200" rIns="168122" bIns="33020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Explore other methods of identifying knee OA from X-rays</a:t>
          </a:r>
        </a:p>
      </dsp:txBody>
      <dsp:txXfrm>
        <a:off x="0" y="2405793"/>
        <a:ext cx="2156410" cy="1811384"/>
      </dsp:txXfrm>
    </dsp:sp>
    <dsp:sp modelId="{F028F05E-5E1C-43EC-B0DE-2E807A38BC8E}">
      <dsp:nvSpPr>
        <dsp:cNvPr id="0" name=""/>
        <dsp:cNvSpPr/>
      </dsp:nvSpPr>
      <dsp:spPr>
        <a:xfrm>
          <a:off x="625358" y="1560480"/>
          <a:ext cx="905692" cy="905692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0611" tIns="12700" rIns="70611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1</a:t>
          </a:r>
        </a:p>
      </dsp:txBody>
      <dsp:txXfrm>
        <a:off x="757994" y="1693116"/>
        <a:ext cx="640420" cy="640420"/>
      </dsp:txXfrm>
    </dsp:sp>
    <dsp:sp modelId="{C0B0D8E0-DF16-4C6C-8152-790D29A054FF}">
      <dsp:nvSpPr>
        <dsp:cNvPr id="0" name=""/>
        <dsp:cNvSpPr/>
      </dsp:nvSpPr>
      <dsp:spPr>
        <a:xfrm>
          <a:off x="0" y="4277485"/>
          <a:ext cx="2156410" cy="72"/>
        </a:xfrm>
        <a:prstGeom prst="rect">
          <a:avLst/>
        </a:prstGeom>
        <a:solidFill>
          <a:schemeClr val="accent5">
            <a:hueOff val="852209"/>
            <a:satOff val="-5641"/>
            <a:lumOff val="-980"/>
            <a:alphaOff val="0"/>
          </a:schemeClr>
        </a:solidFill>
        <a:ln w="15875" cap="flat" cmpd="sng" algn="ctr">
          <a:solidFill>
            <a:schemeClr val="accent5">
              <a:hueOff val="852209"/>
              <a:satOff val="-5641"/>
              <a:lumOff val="-98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55BA879-215C-44E9-9C1E-55FD86726BE9}">
      <dsp:nvSpPr>
        <dsp:cNvPr id="0" name=""/>
        <dsp:cNvSpPr/>
      </dsp:nvSpPr>
      <dsp:spPr>
        <a:xfrm>
          <a:off x="2372051" y="1258583"/>
          <a:ext cx="2156410" cy="3018973"/>
        </a:xfrm>
        <a:prstGeom prst="rect">
          <a:avLst/>
        </a:prstGeom>
        <a:solidFill>
          <a:schemeClr val="accent5">
            <a:tint val="40000"/>
            <a:alpha val="90000"/>
            <a:hueOff val="2571194"/>
            <a:satOff val="-15423"/>
            <a:lumOff val="-1090"/>
            <a:alphaOff val="0"/>
          </a:schemeClr>
        </a:solidFill>
        <a:ln w="15875" cap="flat" cmpd="sng" algn="ctr">
          <a:solidFill>
            <a:schemeClr val="accent5">
              <a:tint val="40000"/>
              <a:alpha val="90000"/>
              <a:hueOff val="2571194"/>
              <a:satOff val="-15423"/>
              <a:lumOff val="-109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8122" tIns="330200" rIns="168122" bIns="33020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Improve model – add more labeled images to training set</a:t>
          </a:r>
        </a:p>
      </dsp:txBody>
      <dsp:txXfrm>
        <a:off x="2372051" y="2405793"/>
        <a:ext cx="2156410" cy="1811384"/>
      </dsp:txXfrm>
    </dsp:sp>
    <dsp:sp modelId="{D5F28A9A-D939-43AC-82E4-DEEEFB411D0D}">
      <dsp:nvSpPr>
        <dsp:cNvPr id="0" name=""/>
        <dsp:cNvSpPr/>
      </dsp:nvSpPr>
      <dsp:spPr>
        <a:xfrm>
          <a:off x="2997409" y="1560480"/>
          <a:ext cx="905692" cy="905692"/>
        </a:xfrm>
        <a:prstGeom prst="ellipse">
          <a:avLst/>
        </a:prstGeom>
        <a:solidFill>
          <a:schemeClr val="accent5">
            <a:hueOff val="1704418"/>
            <a:satOff val="-11283"/>
            <a:lumOff val="-1961"/>
            <a:alphaOff val="0"/>
          </a:schemeClr>
        </a:solidFill>
        <a:ln w="15875" cap="flat" cmpd="sng" algn="ctr">
          <a:solidFill>
            <a:schemeClr val="accent5">
              <a:hueOff val="1704418"/>
              <a:satOff val="-11283"/>
              <a:lumOff val="-196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0611" tIns="12700" rIns="70611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2</a:t>
          </a:r>
        </a:p>
      </dsp:txBody>
      <dsp:txXfrm>
        <a:off x="3130045" y="1693116"/>
        <a:ext cx="640420" cy="640420"/>
      </dsp:txXfrm>
    </dsp:sp>
    <dsp:sp modelId="{F3D617D3-0281-41FE-A216-A45D7D8A9FAE}">
      <dsp:nvSpPr>
        <dsp:cNvPr id="0" name=""/>
        <dsp:cNvSpPr/>
      </dsp:nvSpPr>
      <dsp:spPr>
        <a:xfrm>
          <a:off x="2372051" y="4277485"/>
          <a:ext cx="2156410" cy="72"/>
        </a:xfrm>
        <a:prstGeom prst="rect">
          <a:avLst/>
        </a:prstGeom>
        <a:solidFill>
          <a:schemeClr val="accent5">
            <a:hueOff val="2556627"/>
            <a:satOff val="-16924"/>
            <a:lumOff val="-2941"/>
            <a:alphaOff val="0"/>
          </a:schemeClr>
        </a:solidFill>
        <a:ln w="15875" cap="flat" cmpd="sng" algn="ctr">
          <a:solidFill>
            <a:schemeClr val="accent5">
              <a:hueOff val="2556627"/>
              <a:satOff val="-16924"/>
              <a:lumOff val="-294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E39841A-D17D-4BBC-8CAB-EEC5998D236B}">
      <dsp:nvSpPr>
        <dsp:cNvPr id="0" name=""/>
        <dsp:cNvSpPr/>
      </dsp:nvSpPr>
      <dsp:spPr>
        <a:xfrm>
          <a:off x="4744102" y="1258583"/>
          <a:ext cx="2156410" cy="3018973"/>
        </a:xfrm>
        <a:prstGeom prst="rect">
          <a:avLst/>
        </a:prstGeom>
        <a:solidFill>
          <a:schemeClr val="accent5">
            <a:tint val="40000"/>
            <a:alpha val="90000"/>
            <a:hueOff val="5142387"/>
            <a:satOff val="-30847"/>
            <a:lumOff val="-2180"/>
            <a:alphaOff val="0"/>
          </a:schemeClr>
        </a:solidFill>
        <a:ln w="15875" cap="flat" cmpd="sng" algn="ctr">
          <a:solidFill>
            <a:schemeClr val="accent5">
              <a:tint val="40000"/>
              <a:alpha val="90000"/>
              <a:hueOff val="5142387"/>
              <a:satOff val="-30847"/>
              <a:lumOff val="-218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8122" tIns="330200" rIns="168122" bIns="33020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Additional fine-tuning, targeting grade 2 / class B classification</a:t>
          </a:r>
        </a:p>
      </dsp:txBody>
      <dsp:txXfrm>
        <a:off x="4744102" y="2405793"/>
        <a:ext cx="2156410" cy="1811384"/>
      </dsp:txXfrm>
    </dsp:sp>
    <dsp:sp modelId="{B1F9C3EB-5AA7-4A27-B5DB-D482285E7D5C}">
      <dsp:nvSpPr>
        <dsp:cNvPr id="0" name=""/>
        <dsp:cNvSpPr/>
      </dsp:nvSpPr>
      <dsp:spPr>
        <a:xfrm>
          <a:off x="5369460" y="1560480"/>
          <a:ext cx="905692" cy="905692"/>
        </a:xfrm>
        <a:prstGeom prst="ellipse">
          <a:avLst/>
        </a:prstGeom>
        <a:solidFill>
          <a:schemeClr val="accent5">
            <a:hueOff val="3408836"/>
            <a:satOff val="-22566"/>
            <a:lumOff val="-3922"/>
            <a:alphaOff val="0"/>
          </a:schemeClr>
        </a:solidFill>
        <a:ln w="15875" cap="flat" cmpd="sng" algn="ctr">
          <a:solidFill>
            <a:schemeClr val="accent5">
              <a:hueOff val="3408836"/>
              <a:satOff val="-22566"/>
              <a:lumOff val="-392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0611" tIns="12700" rIns="70611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3</a:t>
          </a:r>
        </a:p>
      </dsp:txBody>
      <dsp:txXfrm>
        <a:off x="5502096" y="1693116"/>
        <a:ext cx="640420" cy="640420"/>
      </dsp:txXfrm>
    </dsp:sp>
    <dsp:sp modelId="{52AF51AE-3F7C-430A-B131-8DF5FF484903}">
      <dsp:nvSpPr>
        <dsp:cNvPr id="0" name=""/>
        <dsp:cNvSpPr/>
      </dsp:nvSpPr>
      <dsp:spPr>
        <a:xfrm>
          <a:off x="4744102" y="4277485"/>
          <a:ext cx="2156410" cy="72"/>
        </a:xfrm>
        <a:prstGeom prst="rect">
          <a:avLst/>
        </a:prstGeom>
        <a:solidFill>
          <a:schemeClr val="accent5">
            <a:hueOff val="4261045"/>
            <a:satOff val="-28207"/>
            <a:lumOff val="-4902"/>
            <a:alphaOff val="0"/>
          </a:schemeClr>
        </a:solidFill>
        <a:ln w="15875" cap="flat" cmpd="sng" algn="ctr">
          <a:solidFill>
            <a:schemeClr val="accent5">
              <a:hueOff val="4261045"/>
              <a:satOff val="-28207"/>
              <a:lumOff val="-490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BasicLinearProcessNumbered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6350A8CA-8C3D-4667-9524-470D5D0192B4}" type="datetimeFigureOut">
              <a:rPr lang="en-US" smtClean="0"/>
              <a:t>7/12/2021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DE8678A4-6B0E-47C9-85C9-7759C8FD3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0976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50A8CA-8C3D-4667-9524-470D5D0192B4}" type="datetimeFigureOut">
              <a:rPr lang="en-US" smtClean="0"/>
              <a:t>7/12/2021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678A4-6B0E-47C9-85C9-7759C8FD3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3284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50A8CA-8C3D-4667-9524-470D5D0192B4}" type="datetimeFigureOut">
              <a:rPr lang="en-US" smtClean="0"/>
              <a:t>7/12/2021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678A4-6B0E-47C9-85C9-7759C8FD3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3379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50A8CA-8C3D-4667-9524-470D5D0192B4}" type="datetimeFigureOut">
              <a:rPr lang="en-US" smtClean="0"/>
              <a:t>7/12/2021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678A4-6B0E-47C9-85C9-7759C8FD3C66}" type="slidenum">
              <a:rPr lang="en-US" smtClean="0"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558076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50A8CA-8C3D-4667-9524-470D5D0192B4}" type="datetimeFigureOut">
              <a:rPr lang="en-US" smtClean="0"/>
              <a:t>7/12/2021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678A4-6B0E-47C9-85C9-7759C8FD3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6942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50A8CA-8C3D-4667-9524-470D5D0192B4}" type="datetimeFigureOut">
              <a:rPr lang="en-US" smtClean="0"/>
              <a:t>7/12/2021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678A4-6B0E-47C9-85C9-7759C8FD3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44106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50A8CA-8C3D-4667-9524-470D5D0192B4}" type="datetimeFigureOut">
              <a:rPr lang="en-US" smtClean="0"/>
              <a:t>7/12/2021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678A4-6B0E-47C9-85C9-7759C8FD3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0206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50A8CA-8C3D-4667-9524-470D5D0192B4}" type="datetimeFigureOut">
              <a:rPr lang="en-US" smtClean="0"/>
              <a:t>7/12/2021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678A4-6B0E-47C9-85C9-7759C8FD3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414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50A8CA-8C3D-4667-9524-470D5D0192B4}" type="datetimeFigureOut">
              <a:rPr lang="en-US" smtClean="0"/>
              <a:t>7/12/2021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678A4-6B0E-47C9-85C9-7759C8FD3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4965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50A8CA-8C3D-4667-9524-470D5D0192B4}" type="datetimeFigureOut">
              <a:rPr lang="en-US" smtClean="0"/>
              <a:t>7/12/2021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678A4-6B0E-47C9-85C9-7759C8FD3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4055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50A8CA-8C3D-4667-9524-470D5D0192B4}" type="datetimeFigureOut">
              <a:rPr lang="en-US" smtClean="0"/>
              <a:t>7/12/2021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678A4-6B0E-47C9-85C9-7759C8FD3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4264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50A8CA-8C3D-4667-9524-470D5D0192B4}" type="datetimeFigureOut">
              <a:rPr lang="en-US" smtClean="0"/>
              <a:t>7/12/2021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678A4-6B0E-47C9-85C9-7759C8FD3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3075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50A8CA-8C3D-4667-9524-470D5D0192B4}" type="datetimeFigureOut">
              <a:rPr lang="en-US" smtClean="0"/>
              <a:t>7/12/2021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678A4-6B0E-47C9-85C9-7759C8FD3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45350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50A8CA-8C3D-4667-9524-470D5D0192B4}" type="datetimeFigureOut">
              <a:rPr lang="en-US" smtClean="0"/>
              <a:t>7/12/2021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678A4-6B0E-47C9-85C9-7759C8FD3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4016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50A8CA-8C3D-4667-9524-470D5D0192B4}" type="datetimeFigureOut">
              <a:rPr lang="en-US" smtClean="0"/>
              <a:t>7/12/2021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678A4-6B0E-47C9-85C9-7759C8FD3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6297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50A8CA-8C3D-4667-9524-470D5D0192B4}" type="datetimeFigureOut">
              <a:rPr lang="en-US" smtClean="0"/>
              <a:t>7/12/2021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678A4-6B0E-47C9-85C9-7759C8FD3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6038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50A8CA-8C3D-4667-9524-470D5D0192B4}" type="datetimeFigureOut">
              <a:rPr lang="en-US" smtClean="0"/>
              <a:t>7/12/2021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678A4-6B0E-47C9-85C9-7759C8FD3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024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50A8CA-8C3D-4667-9524-470D5D0192B4}" type="datetimeFigureOut">
              <a:rPr lang="en-US" smtClean="0"/>
              <a:t>7/12/2021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8678A4-6B0E-47C9-85C9-7759C8FD3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11456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40" r:id="rId3"/>
    <p:sldLayoutId id="2147483741" r:id="rId4"/>
    <p:sldLayoutId id="2147483742" r:id="rId5"/>
    <p:sldLayoutId id="2147483743" r:id="rId6"/>
    <p:sldLayoutId id="2147483744" r:id="rId7"/>
    <p:sldLayoutId id="2147483745" r:id="rId8"/>
    <p:sldLayoutId id="2147483746" r:id="rId9"/>
    <p:sldLayoutId id="2147483747" r:id="rId10"/>
    <p:sldLayoutId id="2147483748" r:id="rId11"/>
    <p:sldLayoutId id="2147483749" r:id="rId12"/>
    <p:sldLayoutId id="2147483750" r:id="rId13"/>
    <p:sldLayoutId id="2147483751" r:id="rId14"/>
    <p:sldLayoutId id="2147483752" r:id="rId15"/>
    <p:sldLayoutId id="2147483753" r:id="rId16"/>
    <p:sldLayoutId id="2147483754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ata.mendeley.com/datasets/56rmx5bjcr/1" TargetMode="External"/><Relationship Id="rId5" Type="http://schemas.openxmlformats.org/officeDocument/2006/relationships/hyperlink" Target="https://www.kaggle.com/shashwatwork/knee-osteoarthritis-dataset-with-severity" TargetMode="External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D16DAE-DD89-4639-B492-28EA154ED0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37588" y="111141"/>
            <a:ext cx="7859077" cy="3027360"/>
          </a:xfrm>
        </p:spPr>
        <p:txBody>
          <a:bodyPr>
            <a:normAutofit/>
          </a:bodyPr>
          <a:lstStyle/>
          <a:p>
            <a:r>
              <a:rPr lang="en-US" sz="5400" dirty="0"/>
              <a:t>Classifying Knee X-rays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ABBCA60-6969-4E33-87CD-221B1D10C0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56638" y="3138502"/>
            <a:ext cx="9038891" cy="1108075"/>
          </a:xfrm>
        </p:spPr>
        <p:txBody>
          <a:bodyPr>
            <a:normAutofit/>
          </a:bodyPr>
          <a:lstStyle/>
          <a:p>
            <a:r>
              <a:rPr lang="en-US" sz="2400"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Identifying the severity of knee osteoarthritis in x-ray images</a:t>
            </a:r>
          </a:p>
          <a:p>
            <a:endParaRPr lang="en-US" sz="24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2005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8000"/>
                <a:hueMod val="94000"/>
                <a:satMod val="148000"/>
                <a:lumMod val="150000"/>
              </a:schemeClr>
            </a:gs>
            <a:gs pos="100000">
              <a:schemeClr val="bg1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7" name="Rectangle 116">
            <a:extLst>
              <a:ext uri="{FF2B5EF4-FFF2-40B4-BE49-F238E27FC236}">
                <a16:creationId xmlns:a16="http://schemas.microsoft.com/office/drawing/2014/main" id="{E9B448F0-DA06-4165-AB5F-4330A20E0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9" name="Picture 2">
            <a:extLst>
              <a:ext uri="{FF2B5EF4-FFF2-40B4-BE49-F238E27FC236}">
                <a16:creationId xmlns:a16="http://schemas.microsoft.com/office/drawing/2014/main" id="{92D83638-A467-411A-9C31-FE9A111CD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1" name="Group 120">
            <a:extLst>
              <a:ext uri="{FF2B5EF4-FFF2-40B4-BE49-F238E27FC236}">
                <a16:creationId xmlns:a16="http://schemas.microsoft.com/office/drawing/2014/main" id="{2576BCDF-119F-4EB5-83D7-ED823C93E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solidFill>
            <a:schemeClr val="tx2">
              <a:alpha val="45000"/>
            </a:schemeClr>
          </a:solidFill>
        </p:grpSpPr>
        <p:sp>
          <p:nvSpPr>
            <p:cNvPr id="122" name="Rectangle 5">
              <a:extLst>
                <a:ext uri="{FF2B5EF4-FFF2-40B4-BE49-F238E27FC236}">
                  <a16:creationId xmlns:a16="http://schemas.microsoft.com/office/drawing/2014/main" id="{43D63E8F-FD8A-4CE3-B7C9-3E9E2B66B5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3" name="Freeform 6">
              <a:extLst>
                <a:ext uri="{FF2B5EF4-FFF2-40B4-BE49-F238E27FC236}">
                  <a16:creationId xmlns:a16="http://schemas.microsoft.com/office/drawing/2014/main" id="{D107D890-1831-46D8-90FB-F2FC0B2884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7">
              <a:extLst>
                <a:ext uri="{FF2B5EF4-FFF2-40B4-BE49-F238E27FC236}">
                  <a16:creationId xmlns:a16="http://schemas.microsoft.com/office/drawing/2014/main" id="{02440904-A4EC-4F72-8E22-AAF4D9DB5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5" name="Freeform 8">
              <a:extLst>
                <a:ext uri="{FF2B5EF4-FFF2-40B4-BE49-F238E27FC236}">
                  <a16:creationId xmlns:a16="http://schemas.microsoft.com/office/drawing/2014/main" id="{625E9C1F-1569-416B-A85C-FA14348722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6" name="Freeform 9">
              <a:extLst>
                <a:ext uri="{FF2B5EF4-FFF2-40B4-BE49-F238E27FC236}">
                  <a16:creationId xmlns:a16="http://schemas.microsoft.com/office/drawing/2014/main" id="{3A186C77-43BF-4B1B-8170-48944F3057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7" name="Freeform 10">
              <a:extLst>
                <a:ext uri="{FF2B5EF4-FFF2-40B4-BE49-F238E27FC236}">
                  <a16:creationId xmlns:a16="http://schemas.microsoft.com/office/drawing/2014/main" id="{FA8D72C1-8526-44B4-9333-5E0057ECC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8" name="Freeform 11">
              <a:extLst>
                <a:ext uri="{FF2B5EF4-FFF2-40B4-BE49-F238E27FC236}">
                  <a16:creationId xmlns:a16="http://schemas.microsoft.com/office/drawing/2014/main" id="{790E4BA0-9C47-48B6-AA4A-8FC22DA95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9" name="Freeform 12">
              <a:extLst>
                <a:ext uri="{FF2B5EF4-FFF2-40B4-BE49-F238E27FC236}">
                  <a16:creationId xmlns:a16="http://schemas.microsoft.com/office/drawing/2014/main" id="{FD051475-431F-4B9D-94C6-7B49A69582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0" name="Freeform 13">
              <a:extLst>
                <a:ext uri="{FF2B5EF4-FFF2-40B4-BE49-F238E27FC236}">
                  <a16:creationId xmlns:a16="http://schemas.microsoft.com/office/drawing/2014/main" id="{82255D2F-85A1-4A19-8BC4-EB2715F36C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1" name="Freeform 14">
              <a:extLst>
                <a:ext uri="{FF2B5EF4-FFF2-40B4-BE49-F238E27FC236}">
                  <a16:creationId xmlns:a16="http://schemas.microsoft.com/office/drawing/2014/main" id="{EBC3A004-9794-4EFA-83F0-989248797C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2" name="Freeform 15">
              <a:extLst>
                <a:ext uri="{FF2B5EF4-FFF2-40B4-BE49-F238E27FC236}">
                  <a16:creationId xmlns:a16="http://schemas.microsoft.com/office/drawing/2014/main" id="{6EFD9FC3-E11A-44E3-BCAC-A07F3C601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3" name="Line 16">
              <a:extLst>
                <a:ext uri="{FF2B5EF4-FFF2-40B4-BE49-F238E27FC236}">
                  <a16:creationId xmlns:a16="http://schemas.microsoft.com/office/drawing/2014/main" id="{AB6AB6F7-6592-4028-B349-1C0E53A29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134" name="Freeform 17">
              <a:extLst>
                <a:ext uri="{FF2B5EF4-FFF2-40B4-BE49-F238E27FC236}">
                  <a16:creationId xmlns:a16="http://schemas.microsoft.com/office/drawing/2014/main" id="{6C2415E6-F914-4C11-B48B-4910AA6CA6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5" name="Freeform 18">
              <a:extLst>
                <a:ext uri="{FF2B5EF4-FFF2-40B4-BE49-F238E27FC236}">
                  <a16:creationId xmlns:a16="http://schemas.microsoft.com/office/drawing/2014/main" id="{2412013C-072A-489E-851A-CFEF91A9A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6" name="Freeform 19">
              <a:extLst>
                <a:ext uri="{FF2B5EF4-FFF2-40B4-BE49-F238E27FC236}">
                  <a16:creationId xmlns:a16="http://schemas.microsoft.com/office/drawing/2014/main" id="{DE93DF9F-296F-4DE4-8813-D8C04DE4CF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7" name="Freeform 20">
              <a:extLst>
                <a:ext uri="{FF2B5EF4-FFF2-40B4-BE49-F238E27FC236}">
                  <a16:creationId xmlns:a16="http://schemas.microsoft.com/office/drawing/2014/main" id="{F440D966-5030-460C-9916-BF9B915421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8" name="Rectangle 21">
              <a:extLst>
                <a:ext uri="{FF2B5EF4-FFF2-40B4-BE49-F238E27FC236}">
                  <a16:creationId xmlns:a16="http://schemas.microsoft.com/office/drawing/2014/main" id="{1EFE245D-BA05-4F4D-A6E8-40739F48E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9" name="Freeform 22">
              <a:extLst>
                <a:ext uri="{FF2B5EF4-FFF2-40B4-BE49-F238E27FC236}">
                  <a16:creationId xmlns:a16="http://schemas.microsoft.com/office/drawing/2014/main" id="{ED67811C-F735-441C-98A6-2517EC099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0" name="Freeform 23">
              <a:extLst>
                <a:ext uri="{FF2B5EF4-FFF2-40B4-BE49-F238E27FC236}">
                  <a16:creationId xmlns:a16="http://schemas.microsoft.com/office/drawing/2014/main" id="{3070FC44-32F9-470F-A131-868F3F1DB7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1" name="Freeform 24">
              <a:extLst>
                <a:ext uri="{FF2B5EF4-FFF2-40B4-BE49-F238E27FC236}">
                  <a16:creationId xmlns:a16="http://schemas.microsoft.com/office/drawing/2014/main" id="{95FB52C7-C779-4E3F-978C-4595FEF868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2" name="Freeform 25">
              <a:extLst>
                <a:ext uri="{FF2B5EF4-FFF2-40B4-BE49-F238E27FC236}">
                  <a16:creationId xmlns:a16="http://schemas.microsoft.com/office/drawing/2014/main" id="{D4EB1759-62AC-4B24-9DC6-E4F8737E8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3" name="Freeform 26">
              <a:extLst>
                <a:ext uri="{FF2B5EF4-FFF2-40B4-BE49-F238E27FC236}">
                  <a16:creationId xmlns:a16="http://schemas.microsoft.com/office/drawing/2014/main" id="{7BF6FB39-864B-4F58-86E8-790E16FB3C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4" name="Freeform 27">
              <a:extLst>
                <a:ext uri="{FF2B5EF4-FFF2-40B4-BE49-F238E27FC236}">
                  <a16:creationId xmlns:a16="http://schemas.microsoft.com/office/drawing/2014/main" id="{5FE4FA46-B51C-43DA-87FC-2644ED117A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5" name="Freeform 28">
              <a:extLst>
                <a:ext uri="{FF2B5EF4-FFF2-40B4-BE49-F238E27FC236}">
                  <a16:creationId xmlns:a16="http://schemas.microsoft.com/office/drawing/2014/main" id="{25DD1322-2D3A-4E7B-B23B-B4F96E02C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6" name="Freeform 29">
              <a:extLst>
                <a:ext uri="{FF2B5EF4-FFF2-40B4-BE49-F238E27FC236}">
                  <a16:creationId xmlns:a16="http://schemas.microsoft.com/office/drawing/2014/main" id="{6E4FFBEB-52BB-494D-AD99-A0F072AB6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7" name="Freeform 30">
              <a:extLst>
                <a:ext uri="{FF2B5EF4-FFF2-40B4-BE49-F238E27FC236}">
                  <a16:creationId xmlns:a16="http://schemas.microsoft.com/office/drawing/2014/main" id="{7DE92406-3F65-4333-BAAA-A9A7B5AEE9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8" name="Freeform 31">
              <a:extLst>
                <a:ext uri="{FF2B5EF4-FFF2-40B4-BE49-F238E27FC236}">
                  <a16:creationId xmlns:a16="http://schemas.microsoft.com/office/drawing/2014/main" id="{B8B0FFC4-D1BB-4BB9-A224-BB78BFD338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36EB52F-C106-4415-843F-14C7DBB7BE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1" y="748240"/>
            <a:ext cx="9906000" cy="1117073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Simplifying into 3 classes</a:t>
            </a:r>
          </a:p>
        </p:txBody>
      </p:sp>
      <p:sp>
        <p:nvSpPr>
          <p:cNvPr id="112" name="Content Placeholder 2">
            <a:extLst>
              <a:ext uri="{FF2B5EF4-FFF2-40B4-BE49-F238E27FC236}">
                <a16:creationId xmlns:a16="http://schemas.microsoft.com/office/drawing/2014/main" id="{90F611BD-61EC-415C-8686-494EFDC7BC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6500" y="2249487"/>
            <a:ext cx="9840911" cy="3541714"/>
          </a:xfrm>
        </p:spPr>
        <p:txBody>
          <a:bodyPr anchor="t">
            <a:normAutofit/>
          </a:bodyPr>
          <a:lstStyle/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2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 : </a:t>
            </a:r>
            <a:r>
              <a:rPr lang="en-US" sz="22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Grades </a:t>
            </a:r>
            <a:r>
              <a:rPr lang="en-US" sz="22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0 (None)</a:t>
            </a:r>
            <a:r>
              <a:rPr lang="en-US" sz="22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22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1 (Doubtful)</a:t>
            </a:r>
            <a:r>
              <a:rPr lang="en-US" sz="22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: a reasonably healthy knee, patient with knee pain may wish to explore other causes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2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: </a:t>
            </a:r>
            <a:r>
              <a:rPr lang="en-US" sz="22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Grade </a:t>
            </a:r>
            <a:r>
              <a:rPr lang="en-US" sz="22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2 (Minimal)</a:t>
            </a:r>
            <a:r>
              <a:rPr lang="en-US" sz="22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: patient has minimal OA and should consider lifestyle changes, and possibly medication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2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 : </a:t>
            </a:r>
            <a:r>
              <a:rPr lang="en-US" sz="22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Grades </a:t>
            </a:r>
            <a:r>
              <a:rPr lang="en-US" sz="22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3 (Moderate)</a:t>
            </a:r>
            <a:r>
              <a:rPr lang="en-US" sz="22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22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4 (Severe)</a:t>
            </a:r>
            <a:r>
              <a:rPr lang="en-US" sz="22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: knee replacement and other procedures and/or surgeries may be an option</a:t>
            </a:r>
          </a:p>
        </p:txBody>
      </p: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8DB4BB99-C854-45F9-BED1-63D15E3A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2">
              <a:alpha val="45000"/>
            </a:schemeClr>
          </a:solidFill>
        </p:grpSpPr>
        <p:sp>
          <p:nvSpPr>
            <p:cNvPr id="151" name="Freeform 32">
              <a:extLst>
                <a:ext uri="{FF2B5EF4-FFF2-40B4-BE49-F238E27FC236}">
                  <a16:creationId xmlns:a16="http://schemas.microsoft.com/office/drawing/2014/main" id="{5D1CCC4C-284C-4BF6-97D9-D97467463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2" name="Freeform 33">
              <a:extLst>
                <a:ext uri="{FF2B5EF4-FFF2-40B4-BE49-F238E27FC236}">
                  <a16:creationId xmlns:a16="http://schemas.microsoft.com/office/drawing/2014/main" id="{35D82D1B-EB09-4028-9107-D60B547C7B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3" name="Freeform 34">
              <a:extLst>
                <a:ext uri="{FF2B5EF4-FFF2-40B4-BE49-F238E27FC236}">
                  <a16:creationId xmlns:a16="http://schemas.microsoft.com/office/drawing/2014/main" id="{1389EE93-8059-437E-8507-7557AD68F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4" name="Freeform 35">
              <a:extLst>
                <a:ext uri="{FF2B5EF4-FFF2-40B4-BE49-F238E27FC236}">
                  <a16:creationId xmlns:a16="http://schemas.microsoft.com/office/drawing/2014/main" id="{377C05DC-75FF-4426-A34F-DBF0C7E7BE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5" name="Freeform 36">
              <a:extLst>
                <a:ext uri="{FF2B5EF4-FFF2-40B4-BE49-F238E27FC236}">
                  <a16:creationId xmlns:a16="http://schemas.microsoft.com/office/drawing/2014/main" id="{03D385C8-866D-437D-91B1-2E3ECDD88E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6" name="Freeform 37">
              <a:extLst>
                <a:ext uri="{FF2B5EF4-FFF2-40B4-BE49-F238E27FC236}">
                  <a16:creationId xmlns:a16="http://schemas.microsoft.com/office/drawing/2014/main" id="{3F649CBB-748F-4C79-A14F-C531C40B08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7" name="Freeform 38">
              <a:extLst>
                <a:ext uri="{FF2B5EF4-FFF2-40B4-BE49-F238E27FC236}">
                  <a16:creationId xmlns:a16="http://schemas.microsoft.com/office/drawing/2014/main" id="{7F4622C0-84AF-41F1-9128-FE73CADD36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8" name="Freeform 39">
              <a:extLst>
                <a:ext uri="{FF2B5EF4-FFF2-40B4-BE49-F238E27FC236}">
                  <a16:creationId xmlns:a16="http://schemas.microsoft.com/office/drawing/2014/main" id="{CC6F29C1-A471-4CDE-8C21-E4B15C5EF4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9" name="Freeform 40">
              <a:extLst>
                <a:ext uri="{FF2B5EF4-FFF2-40B4-BE49-F238E27FC236}">
                  <a16:creationId xmlns:a16="http://schemas.microsoft.com/office/drawing/2014/main" id="{67F5B7DA-86C7-4AE0-96B6-D7F5AA51E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0" name="Rectangle 41">
              <a:extLst>
                <a:ext uri="{FF2B5EF4-FFF2-40B4-BE49-F238E27FC236}">
                  <a16:creationId xmlns:a16="http://schemas.microsoft.com/office/drawing/2014/main" id="{0FA481E3-0439-484A-AC9B-19D58B98E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</p:spTree>
    <p:extLst>
      <p:ext uri="{BB962C8B-B14F-4D97-AF65-F5344CB8AC3E}">
        <p14:creationId xmlns:p14="http://schemas.microsoft.com/office/powerpoint/2010/main" val="42507861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E557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53D8B1-6FBC-401A-AE00-928EFD38D3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– Simplified 3 Classes</a:t>
            </a:r>
            <a:br>
              <a:rPr lang="en-US" dirty="0"/>
            </a:br>
            <a:r>
              <a:rPr lang="en-US" sz="2400" dirty="0"/>
              <a:t>Accuracy = 70%</a:t>
            </a:r>
            <a:endParaRPr lang="en-US" dirty="0"/>
          </a:p>
        </p:txBody>
      </p:sp>
      <p:pic>
        <p:nvPicPr>
          <p:cNvPr id="12" name="Content Placeholder 11" descr="Chart, treemap chart&#10;&#10;Description automatically generated">
            <a:extLst>
              <a:ext uri="{FF2B5EF4-FFF2-40B4-BE49-F238E27FC236}">
                <a16:creationId xmlns:a16="http://schemas.microsoft.com/office/drawing/2014/main" id="{1BD7C17A-B124-47B2-A365-3B422DCDD96F}"/>
              </a:ext>
            </a:extLst>
          </p:cNvPr>
          <p:cNvPicPr>
            <a:picLocks noGrp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3224" y="1656677"/>
            <a:ext cx="4883971" cy="44106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Content Placeholder 12" descr="Table&#10;&#10;Description automatically generated">
            <a:extLst>
              <a:ext uri="{FF2B5EF4-FFF2-40B4-BE49-F238E27FC236}">
                <a16:creationId xmlns:a16="http://schemas.microsoft.com/office/drawing/2014/main" id="{5BCCFEB7-D0F7-4ADD-AB21-C18B78C45930}"/>
              </a:ext>
            </a:extLst>
          </p:cNvPr>
          <p:cNvPicPr>
            <a:picLocks noGrp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805" y="2216639"/>
            <a:ext cx="4978447" cy="2424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2028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E557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72683BFA-A061-424A-9544-7640C6D1FE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94" b="64906"/>
          <a:stretch/>
        </p:blipFill>
        <p:spPr bwMode="auto">
          <a:xfrm>
            <a:off x="1280313" y="1301675"/>
            <a:ext cx="9631373" cy="5317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A00EBA1-F202-4981-88E6-C59FEF68B8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238859"/>
            <a:ext cx="9905998" cy="1478570"/>
          </a:xfrm>
        </p:spPr>
        <p:txBody>
          <a:bodyPr anchor="t"/>
          <a:lstStyle/>
          <a:p>
            <a:r>
              <a:rPr lang="en-US" dirty="0"/>
              <a:t>Sample Knee Images from Test Set (Class A)</a:t>
            </a:r>
            <a:br>
              <a:rPr lang="en-US" dirty="0"/>
            </a:br>
            <a:r>
              <a:rPr lang="en-US" sz="2400" dirty="0"/>
              <a:t>Prediction Accuracy = 73.33 %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80962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E557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72683BFA-A061-424A-9544-7640C6D1FE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377" b="32423"/>
          <a:stretch/>
        </p:blipFill>
        <p:spPr bwMode="auto">
          <a:xfrm>
            <a:off x="1280313" y="1301675"/>
            <a:ext cx="9631373" cy="5317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A00EBA1-F202-4981-88E6-C59FEF68B8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238859"/>
            <a:ext cx="9905998" cy="1478570"/>
          </a:xfrm>
        </p:spPr>
        <p:txBody>
          <a:bodyPr anchor="t"/>
          <a:lstStyle/>
          <a:p>
            <a:r>
              <a:rPr lang="en-US" dirty="0"/>
              <a:t>Sample Knee Images from Test Set (Class B)</a:t>
            </a:r>
            <a:br>
              <a:rPr lang="en-US" dirty="0"/>
            </a:br>
            <a:r>
              <a:rPr lang="en-US" sz="2400" dirty="0"/>
              <a:t>Prediction Accuracy = 73.33 %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65459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E557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72683BFA-A061-424A-9544-7640C6D1FE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800"/>
          <a:stretch/>
        </p:blipFill>
        <p:spPr bwMode="auto">
          <a:xfrm>
            <a:off x="1280313" y="1301675"/>
            <a:ext cx="9631373" cy="5317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A00EBA1-F202-4981-88E6-C59FEF68B8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238859"/>
            <a:ext cx="9905998" cy="1478570"/>
          </a:xfrm>
        </p:spPr>
        <p:txBody>
          <a:bodyPr anchor="t"/>
          <a:lstStyle/>
          <a:p>
            <a:r>
              <a:rPr lang="en-US" dirty="0"/>
              <a:t>Sample Knee Images from Test Set (Class C)</a:t>
            </a:r>
            <a:br>
              <a:rPr lang="en-US" dirty="0"/>
            </a:br>
            <a:r>
              <a:rPr lang="en-US" sz="2400" dirty="0"/>
              <a:t>Prediction Accuracy = 73.33 %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70846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7746A-5F40-4443-BECE-1149F85735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640823"/>
            <a:ext cx="3418659" cy="5583148"/>
          </a:xfrm>
        </p:spPr>
        <p:txBody>
          <a:bodyPr anchor="ctr">
            <a:normAutofit/>
          </a:bodyPr>
          <a:lstStyle/>
          <a:p>
            <a:r>
              <a:rPr lang="en-US" sz="5400"/>
              <a:t>Further Research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4F15F6E-0FF7-433A-A456-C0B877698DD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6307769"/>
              </p:ext>
            </p:extLst>
          </p:nvPr>
        </p:nvGraphicFramePr>
        <p:xfrm>
          <a:off x="4648018" y="640822"/>
          <a:ext cx="6900512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410130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AC160-083B-45E9-99A6-802FA31BBF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618518"/>
            <a:ext cx="5894387" cy="1478570"/>
          </a:xfrm>
        </p:spPr>
        <p:txBody>
          <a:bodyPr anchor="b">
            <a:normAutofit/>
          </a:bodyPr>
          <a:lstStyle/>
          <a:p>
            <a:r>
              <a:rPr lang="en-US" dirty="0"/>
              <a:t>Fast Facts about </a:t>
            </a:r>
            <a:br>
              <a:rPr lang="en-US" dirty="0"/>
            </a:br>
            <a:r>
              <a:rPr lang="en-US" dirty="0"/>
              <a:t>Knee Osteoarthritis (OA)</a:t>
            </a:r>
          </a:p>
        </p:txBody>
      </p:sp>
      <p:sp>
        <p:nvSpPr>
          <p:cNvPr id="72" name="Content Placeholder 8">
            <a:extLst>
              <a:ext uri="{FF2B5EF4-FFF2-40B4-BE49-F238E27FC236}">
                <a16:creationId xmlns:a16="http://schemas.microsoft.com/office/drawing/2014/main" id="{E8201AC7-385F-48DE-82BC-F60E38ABD8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5894388" cy="3541714"/>
          </a:xfrm>
        </p:spPr>
        <p:txBody>
          <a:bodyPr>
            <a:normAutofit fontScale="92500" lnSpcReduction="10000"/>
          </a:bodyPr>
          <a:lstStyle/>
          <a:p>
            <a:pPr>
              <a:spcBef>
                <a:spcPts val="600"/>
              </a:spcBef>
            </a:pPr>
            <a:r>
              <a:rPr lang="en-US" dirty="0"/>
              <a:t>Most common type of arthritis</a:t>
            </a:r>
          </a:p>
          <a:p>
            <a:pPr>
              <a:spcBef>
                <a:spcPts val="600"/>
              </a:spcBef>
            </a:pPr>
            <a:r>
              <a:rPr lang="en-US" dirty="0"/>
              <a:t>Impacts quality of life, can be debilitating</a:t>
            </a:r>
          </a:p>
          <a:p>
            <a:pPr>
              <a:spcBef>
                <a:spcPts val="600"/>
              </a:spcBef>
            </a:pPr>
            <a:r>
              <a:rPr lang="en-US" dirty="0"/>
              <a:t>Affects over 32.5 million adults in the USA</a:t>
            </a:r>
          </a:p>
          <a:p>
            <a:pPr>
              <a:spcBef>
                <a:spcPts val="600"/>
              </a:spcBef>
            </a:pPr>
            <a:r>
              <a:rPr lang="en-US" dirty="0"/>
              <a:t>240 cases per 100,000 adults each year</a:t>
            </a:r>
          </a:p>
          <a:p>
            <a:pPr>
              <a:spcBef>
                <a:spcPts val="600"/>
              </a:spcBef>
            </a:pPr>
            <a:r>
              <a:rPr lang="en-US" dirty="0"/>
              <a:t>Symptoms in 1 in 3 obese adults </a:t>
            </a:r>
          </a:p>
          <a:p>
            <a:pPr>
              <a:spcBef>
                <a:spcPts val="600"/>
              </a:spcBef>
            </a:pPr>
            <a:r>
              <a:rPr lang="en-US" dirty="0"/>
              <a:t>No cure</a:t>
            </a:r>
          </a:p>
          <a:p>
            <a:pPr>
              <a:spcBef>
                <a:spcPts val="600"/>
              </a:spcBef>
            </a:pPr>
            <a:r>
              <a:rPr lang="en-US" dirty="0"/>
              <a:t>Early identification is key to slowing the progression of OA </a:t>
            </a:r>
          </a:p>
        </p:txBody>
      </p:sp>
      <p:pic>
        <p:nvPicPr>
          <p:cNvPr id="5" name="Content Placeholder 4" descr="Doctor pointing at x-ray scan">
            <a:extLst>
              <a:ext uri="{FF2B5EF4-FFF2-40B4-BE49-F238E27FC236}">
                <a16:creationId xmlns:a16="http://schemas.microsoft.com/office/drawing/2014/main" id="{6EDF46D2-1F4B-40B1-BFA2-77215B84CE6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55" r="24611" b="2"/>
          <a:stretch/>
        </p:blipFill>
        <p:spPr>
          <a:xfrm>
            <a:off x="7619998" y="780235"/>
            <a:ext cx="3425199" cy="4840332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279913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5FE07634-A83A-4681-9C1D-BC0775F9D2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3" name="Rectangle 12">
              <a:extLst>
                <a:ext uri="{FF2B5EF4-FFF2-40B4-BE49-F238E27FC236}">
                  <a16:creationId xmlns:a16="http://schemas.microsoft.com/office/drawing/2014/main" id="{BF62976A-266E-4650-88F2-C16130F3DF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2">
              <a:extLst>
                <a:ext uri="{FF2B5EF4-FFF2-40B4-BE49-F238E27FC236}">
                  <a16:creationId xmlns:a16="http://schemas.microsoft.com/office/drawing/2014/main" id="{88D9B99B-59C2-481A-A948-F87920A7FE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93B2532-2953-4CAF-A102-D1936FA8D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19" y="618518"/>
            <a:ext cx="3084891" cy="1478570"/>
          </a:xfrm>
        </p:spPr>
        <p:txBody>
          <a:bodyPr>
            <a:normAutofit/>
          </a:bodyPr>
          <a:lstStyle/>
          <a:p>
            <a:r>
              <a:rPr lang="en-US" sz="3200" dirty="0"/>
              <a:t>Data Source</a:t>
            </a:r>
          </a:p>
        </p:txBody>
      </p:sp>
      <p:pic>
        <p:nvPicPr>
          <p:cNvPr id="5" name="Content Placeholder 4" descr="Two surgeons reviewing an x-ray">
            <a:extLst>
              <a:ext uri="{FF2B5EF4-FFF2-40B4-BE49-F238E27FC236}">
                <a16:creationId xmlns:a16="http://schemas.microsoft.com/office/drawing/2014/main" id="{CD5A7EF5-6ED8-4232-A8AA-511AA22E1BB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26" r="17587"/>
          <a:stretch/>
        </p:blipFill>
        <p:spPr>
          <a:xfrm>
            <a:off x="-5597" y="10"/>
            <a:ext cx="7558541" cy="6857990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A2E1FE48-FA7B-4262-B922-041542931D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2E644B1-8F72-4AC4-89F1-EB3A027341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1781B8E8-8A26-4FFB-BE0C-7C0C644F7C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4109D997-E9DF-4429-A643-3E691E2B70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392695A-F131-4C51-B689-3F4D5B1A2F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8218EC3E-07D0-417A-B0A8-057F825EF7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B036399E-7675-47B6-A645-242946879E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C44A0438-B8A4-43B3-B17C-B919FCD92C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ABC7257F-6F64-4B81-BDA7-7C232BCBA2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3">
              <a:extLst>
                <a:ext uri="{FF2B5EF4-FFF2-40B4-BE49-F238E27FC236}">
                  <a16:creationId xmlns:a16="http://schemas.microsoft.com/office/drawing/2014/main" id="{72DD7E92-F033-480C-A220-63CE422C3A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4">
              <a:extLst>
                <a:ext uri="{FF2B5EF4-FFF2-40B4-BE49-F238E27FC236}">
                  <a16:creationId xmlns:a16="http://schemas.microsoft.com/office/drawing/2014/main" id="{444A9AC9-463E-45E7-A818-13F664F7C0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5">
              <a:extLst>
                <a:ext uri="{FF2B5EF4-FFF2-40B4-BE49-F238E27FC236}">
                  <a16:creationId xmlns:a16="http://schemas.microsoft.com/office/drawing/2014/main" id="{6CCE9BBE-5DE3-4991-80CA-DFEB928673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6">
              <a:extLst>
                <a:ext uri="{FF2B5EF4-FFF2-40B4-BE49-F238E27FC236}">
                  <a16:creationId xmlns:a16="http://schemas.microsoft.com/office/drawing/2014/main" id="{3180F6DF-A13F-491C-BF97-B206E3E7B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7">
              <a:extLst>
                <a:ext uri="{FF2B5EF4-FFF2-40B4-BE49-F238E27FC236}">
                  <a16:creationId xmlns:a16="http://schemas.microsoft.com/office/drawing/2014/main" id="{CAD0E44C-73C8-42BB-ADA8-2BA6B3082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8">
              <a:extLst>
                <a:ext uri="{FF2B5EF4-FFF2-40B4-BE49-F238E27FC236}">
                  <a16:creationId xmlns:a16="http://schemas.microsoft.com/office/drawing/2014/main" id="{436EC43E-A70D-4E5C-B275-35CA8E93C1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9">
              <a:extLst>
                <a:ext uri="{FF2B5EF4-FFF2-40B4-BE49-F238E27FC236}">
                  <a16:creationId xmlns:a16="http://schemas.microsoft.com/office/drawing/2014/main" id="{ADE7E5B6-2E2A-4F56-9E90-F8613E6D1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0">
              <a:extLst>
                <a:ext uri="{FF2B5EF4-FFF2-40B4-BE49-F238E27FC236}">
                  <a16:creationId xmlns:a16="http://schemas.microsoft.com/office/drawing/2014/main" id="{86B9E49B-AE8D-47E0-BACC-A6D0AC3AB2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1">
              <a:extLst>
                <a:ext uri="{FF2B5EF4-FFF2-40B4-BE49-F238E27FC236}">
                  <a16:creationId xmlns:a16="http://schemas.microsoft.com/office/drawing/2014/main" id="{2EB961AF-CD61-41BA-B0B2-0741A5ED64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2">
              <a:extLst>
                <a:ext uri="{FF2B5EF4-FFF2-40B4-BE49-F238E27FC236}">
                  <a16:creationId xmlns:a16="http://schemas.microsoft.com/office/drawing/2014/main" id="{DC42BDA1-810A-4135-B3B1-B3161D372A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3">
              <a:extLst>
                <a:ext uri="{FF2B5EF4-FFF2-40B4-BE49-F238E27FC236}">
                  <a16:creationId xmlns:a16="http://schemas.microsoft.com/office/drawing/2014/main" id="{FA51FCA8-FCF4-4116-8CB2-5C539E37F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4">
              <a:extLst>
                <a:ext uri="{FF2B5EF4-FFF2-40B4-BE49-F238E27FC236}">
                  <a16:creationId xmlns:a16="http://schemas.microsoft.com/office/drawing/2014/main" id="{F2850A10-CDBC-462A-8CB7-0258746834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5">
              <a:extLst>
                <a:ext uri="{FF2B5EF4-FFF2-40B4-BE49-F238E27FC236}">
                  <a16:creationId xmlns:a16="http://schemas.microsoft.com/office/drawing/2014/main" id="{738A37B9-77C2-4464-BF1F-2AF25A0D29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6">
              <a:extLst>
                <a:ext uri="{FF2B5EF4-FFF2-40B4-BE49-F238E27FC236}">
                  <a16:creationId xmlns:a16="http://schemas.microsoft.com/office/drawing/2014/main" id="{89026C8B-A162-4523-A51B-9F1200BC60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7">
              <a:extLst>
                <a:ext uri="{FF2B5EF4-FFF2-40B4-BE49-F238E27FC236}">
                  <a16:creationId xmlns:a16="http://schemas.microsoft.com/office/drawing/2014/main" id="{5B76BC40-1FA2-477D-B2C2-4763577DB7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8">
              <a:extLst>
                <a:ext uri="{FF2B5EF4-FFF2-40B4-BE49-F238E27FC236}">
                  <a16:creationId xmlns:a16="http://schemas.microsoft.com/office/drawing/2014/main" id="{6BC68EAA-2809-4AE4-80C1-2555CEF73D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9">
              <a:extLst>
                <a:ext uri="{FF2B5EF4-FFF2-40B4-BE49-F238E27FC236}">
                  <a16:creationId xmlns:a16="http://schemas.microsoft.com/office/drawing/2014/main" id="{FE709D1B-0541-4414-9E87-CF7D6918C1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0">
              <a:extLst>
                <a:ext uri="{FF2B5EF4-FFF2-40B4-BE49-F238E27FC236}">
                  <a16:creationId xmlns:a16="http://schemas.microsoft.com/office/drawing/2014/main" id="{33BCB888-11B8-4D01-BCDA-59BBA28DCE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1">
              <a:extLst>
                <a:ext uri="{FF2B5EF4-FFF2-40B4-BE49-F238E27FC236}">
                  <a16:creationId xmlns:a16="http://schemas.microsoft.com/office/drawing/2014/main" id="{28E5CE3E-C11A-4CF7-82BF-37D1221D4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2">
              <a:extLst>
                <a:ext uri="{FF2B5EF4-FFF2-40B4-BE49-F238E27FC236}">
                  <a16:creationId xmlns:a16="http://schemas.microsoft.com/office/drawing/2014/main" id="{55284FC3-21FB-4FA7-B695-2D6A9CEF73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13DA6B78-00DE-4E55-9124-EFD72519BB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6" name="Freeform 34">
              <a:extLst>
                <a:ext uri="{FF2B5EF4-FFF2-40B4-BE49-F238E27FC236}">
                  <a16:creationId xmlns:a16="http://schemas.microsoft.com/office/drawing/2014/main" id="{D4602B0F-2844-48BE-9B4A-0366AC904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5">
              <a:extLst>
                <a:ext uri="{FF2B5EF4-FFF2-40B4-BE49-F238E27FC236}">
                  <a16:creationId xmlns:a16="http://schemas.microsoft.com/office/drawing/2014/main" id="{E31E05BB-6004-474D-9900-D990378FD3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6">
              <a:extLst>
                <a:ext uri="{FF2B5EF4-FFF2-40B4-BE49-F238E27FC236}">
                  <a16:creationId xmlns:a16="http://schemas.microsoft.com/office/drawing/2014/main" id="{00BD01ED-F65D-4601-A77D-508E960E09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7">
              <a:extLst>
                <a:ext uri="{FF2B5EF4-FFF2-40B4-BE49-F238E27FC236}">
                  <a16:creationId xmlns:a16="http://schemas.microsoft.com/office/drawing/2014/main" id="{FD307CAE-789C-4E80-B6F1-9858A3ABA3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38">
              <a:extLst>
                <a:ext uri="{FF2B5EF4-FFF2-40B4-BE49-F238E27FC236}">
                  <a16:creationId xmlns:a16="http://schemas.microsoft.com/office/drawing/2014/main" id="{94B97B29-709E-4E24-B2FA-EF84AA12D2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39">
              <a:extLst>
                <a:ext uri="{FF2B5EF4-FFF2-40B4-BE49-F238E27FC236}">
                  <a16:creationId xmlns:a16="http://schemas.microsoft.com/office/drawing/2014/main" id="{C05D52B9-1FA2-4E7C-8229-B09811A901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0">
              <a:extLst>
                <a:ext uri="{FF2B5EF4-FFF2-40B4-BE49-F238E27FC236}">
                  <a16:creationId xmlns:a16="http://schemas.microsoft.com/office/drawing/2014/main" id="{CC0A5575-2FB9-440F-B9A8-E0DDE1C37C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1">
              <a:extLst>
                <a:ext uri="{FF2B5EF4-FFF2-40B4-BE49-F238E27FC236}">
                  <a16:creationId xmlns:a16="http://schemas.microsoft.com/office/drawing/2014/main" id="{AFFCC88F-01DF-4DE1-8CD5-88631E3091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2">
              <a:extLst>
                <a:ext uri="{FF2B5EF4-FFF2-40B4-BE49-F238E27FC236}">
                  <a16:creationId xmlns:a16="http://schemas.microsoft.com/office/drawing/2014/main" id="{33EEC40B-E2CD-4BAC-94D6-85B7071422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3">
              <a:extLst>
                <a:ext uri="{FF2B5EF4-FFF2-40B4-BE49-F238E27FC236}">
                  <a16:creationId xmlns:a16="http://schemas.microsoft.com/office/drawing/2014/main" id="{3E0E9643-5C60-4933-BB1B-9A09057E72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4">
              <a:extLst>
                <a:ext uri="{FF2B5EF4-FFF2-40B4-BE49-F238E27FC236}">
                  <a16:creationId xmlns:a16="http://schemas.microsoft.com/office/drawing/2014/main" id="{94F86E92-9EC7-437C-946B-31E7C1C47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BE9A51BE-C514-46B5-ABA6-7E7C878F8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8" name="Freeform 46">
              <a:extLst>
                <a:ext uri="{FF2B5EF4-FFF2-40B4-BE49-F238E27FC236}">
                  <a16:creationId xmlns:a16="http://schemas.microsoft.com/office/drawing/2014/main" id="{8B255447-F0E9-4D96-A4B0-F9EDDE58A3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47">
              <a:extLst>
                <a:ext uri="{FF2B5EF4-FFF2-40B4-BE49-F238E27FC236}">
                  <a16:creationId xmlns:a16="http://schemas.microsoft.com/office/drawing/2014/main" id="{AFAC5F3A-3BE7-489E-A848-498B9995F1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48">
              <a:extLst>
                <a:ext uri="{FF2B5EF4-FFF2-40B4-BE49-F238E27FC236}">
                  <a16:creationId xmlns:a16="http://schemas.microsoft.com/office/drawing/2014/main" id="{A974E7AA-5EF3-4817-B0AE-4C1A784EE9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49">
              <a:extLst>
                <a:ext uri="{FF2B5EF4-FFF2-40B4-BE49-F238E27FC236}">
                  <a16:creationId xmlns:a16="http://schemas.microsoft.com/office/drawing/2014/main" id="{8AA54AC1-3E87-49C0-A594-87829A2CFF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0">
              <a:extLst>
                <a:ext uri="{FF2B5EF4-FFF2-40B4-BE49-F238E27FC236}">
                  <a16:creationId xmlns:a16="http://schemas.microsoft.com/office/drawing/2014/main" id="{CC237789-73BC-4BD9-BFE8-1325FA4B52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1">
              <a:extLst>
                <a:ext uri="{FF2B5EF4-FFF2-40B4-BE49-F238E27FC236}">
                  <a16:creationId xmlns:a16="http://schemas.microsoft.com/office/drawing/2014/main" id="{DCF4052D-CF62-47DC-991E-49D0BA908F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2">
              <a:extLst>
                <a:ext uri="{FF2B5EF4-FFF2-40B4-BE49-F238E27FC236}">
                  <a16:creationId xmlns:a16="http://schemas.microsoft.com/office/drawing/2014/main" id="{2ABD9104-C938-44F2-8622-8407A2593B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3">
              <a:extLst>
                <a:ext uri="{FF2B5EF4-FFF2-40B4-BE49-F238E27FC236}">
                  <a16:creationId xmlns:a16="http://schemas.microsoft.com/office/drawing/2014/main" id="{4AA18F60-3E86-4A5A-B82E-A79183ED36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4">
              <a:extLst>
                <a:ext uri="{FF2B5EF4-FFF2-40B4-BE49-F238E27FC236}">
                  <a16:creationId xmlns:a16="http://schemas.microsoft.com/office/drawing/2014/main" id="{0F34C941-6196-4937-99E5-14AAD23F2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5">
              <a:extLst>
                <a:ext uri="{FF2B5EF4-FFF2-40B4-BE49-F238E27FC236}">
                  <a16:creationId xmlns:a16="http://schemas.microsoft.com/office/drawing/2014/main" id="{60DB8A6C-23D7-4A88-BDCE-8FEC86A123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56">
              <a:extLst>
                <a:ext uri="{FF2B5EF4-FFF2-40B4-BE49-F238E27FC236}">
                  <a16:creationId xmlns:a16="http://schemas.microsoft.com/office/drawing/2014/main" id="{29F5F702-AEE6-4633-BB20-7A15C3A31F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57">
              <a:extLst>
                <a:ext uri="{FF2B5EF4-FFF2-40B4-BE49-F238E27FC236}">
                  <a16:creationId xmlns:a16="http://schemas.microsoft.com/office/drawing/2014/main" id="{F30C7A45-6890-4EA5-9F6B-E2AB4D04C5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58">
              <a:extLst>
                <a:ext uri="{FF2B5EF4-FFF2-40B4-BE49-F238E27FC236}">
                  <a16:creationId xmlns:a16="http://schemas.microsoft.com/office/drawing/2014/main" id="{F31A7373-F68A-485D-95DC-B53ACC7B5F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A275BC6-B02E-413A-B16D-C835A5021C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62519" y="2249487"/>
            <a:ext cx="3084892" cy="3541714"/>
          </a:xfrm>
        </p:spPr>
        <p:txBody>
          <a:bodyPr>
            <a:normAutofit/>
          </a:bodyPr>
          <a:lstStyle/>
          <a:p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Kaggle: </a:t>
            </a:r>
            <a:r>
              <a:rPr lang="en-US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Knee Osteoarthritis Dataset with Severity Grading</a:t>
            </a:r>
            <a:endParaRPr lang="en-US" sz="1800" u="sng" dirty="0">
              <a:solidFill>
                <a:srgbClr val="0563C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Mendeley Data</a:t>
            </a: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(Chen, </a:t>
            </a:r>
            <a:r>
              <a:rPr lang="en-US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Pingjun</a:t>
            </a: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(2018), “Knee Osteoarthritis Severity Grading Dataset”, Mendeley Data, V1, </a:t>
            </a:r>
            <a:r>
              <a:rPr lang="en-US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doi</a:t>
            </a: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10.17632/56rmx5bjcr.1)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4075417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8000"/>
                <a:hueMod val="94000"/>
                <a:satMod val="148000"/>
                <a:lumMod val="150000"/>
              </a:schemeClr>
            </a:gs>
            <a:gs pos="100000">
              <a:schemeClr val="bg1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6EB52F-C106-4415-843F-14C7DBB7BE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1" y="748240"/>
            <a:ext cx="9906000" cy="1117073"/>
          </a:xfrm>
        </p:spPr>
        <p:txBody>
          <a:bodyPr>
            <a:normAutofit/>
          </a:bodyPr>
          <a:lstStyle/>
          <a:p>
            <a:pPr algn="ctr"/>
            <a:r>
              <a:rPr lang="en-US" sz="4000"/>
              <a:t>Kellgren-Lawrence (KL) scale</a:t>
            </a:r>
          </a:p>
        </p:txBody>
      </p:sp>
      <p:sp>
        <p:nvSpPr>
          <p:cNvPr id="112" name="Content Placeholder 2">
            <a:extLst>
              <a:ext uri="{FF2B5EF4-FFF2-40B4-BE49-F238E27FC236}">
                <a16:creationId xmlns:a16="http://schemas.microsoft.com/office/drawing/2014/main" id="{90F611BD-61EC-415C-8686-494EFDC7BC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6500" y="2249487"/>
            <a:ext cx="9840911" cy="3541714"/>
          </a:xfrm>
        </p:spPr>
        <p:txBody>
          <a:bodyPr anchor="t">
            <a:normAutofit/>
          </a:bodyPr>
          <a:lstStyle/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2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Grade 0 (None): </a:t>
            </a:r>
            <a:r>
              <a:rPr lang="en-US" sz="22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No pathological features, i.e. a healthy knee image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2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Grade 1 (Doubtful): </a:t>
            </a:r>
            <a:r>
              <a:rPr lang="en-US" sz="22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Doubtful joint narrowing with possible osteophytic lipping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2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Grade 2 (Minimal): </a:t>
            </a:r>
            <a:r>
              <a:rPr lang="en-US" sz="22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Definite presence of osteophytes and possible joint space narrowing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2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Grade 3 (Moderate): </a:t>
            </a:r>
            <a:r>
              <a:rPr lang="en-US" sz="22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Multiple osteophytes, definite joint space narrowing, with mild sclerosis.</a:t>
            </a:r>
          </a:p>
          <a:p>
            <a:pPr marL="342900" marR="0" lvl="0" indent="-342900">
              <a:spcBef>
                <a:spcPts val="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n-US" sz="22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Grade 4 (Severe): </a:t>
            </a:r>
            <a:r>
              <a:rPr lang="en-US" sz="22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Large osteophytes, significant joint narrowing, and severe sclerosis.</a:t>
            </a:r>
          </a:p>
          <a:p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41445273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C8C947F-D642-4898-9A59-252E61A4B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Imbalanced Data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201ABCC-94B0-4B02-9399-553015BDF4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411" y="2239556"/>
            <a:ext cx="9905997" cy="4086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5375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Optical fiber threads">
            <a:extLst>
              <a:ext uri="{FF2B5EF4-FFF2-40B4-BE49-F238E27FC236}">
                <a16:creationId xmlns:a16="http://schemas.microsoft.com/office/drawing/2014/main" id="{D3FF6AF9-2A1F-49BA-964A-543982CBF4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307" b="19307"/>
          <a:stretch/>
        </p:blipFill>
        <p:spPr>
          <a:xfrm>
            <a:off x="4883025" y="10"/>
            <a:ext cx="7308975" cy="3364982"/>
          </a:xfrm>
          <a:custGeom>
            <a:avLst/>
            <a:gdLst/>
            <a:ahLst/>
            <a:cxnLst/>
            <a:rect l="l" t="t" r="r" b="b"/>
            <a:pathLst>
              <a:path w="7308975" h="3364992">
                <a:moveTo>
                  <a:pt x="0" y="0"/>
                </a:moveTo>
                <a:lnTo>
                  <a:pt x="7308975" y="0"/>
                </a:lnTo>
                <a:lnTo>
                  <a:pt x="7308975" y="3364992"/>
                </a:lnTo>
                <a:lnTo>
                  <a:pt x="1210305" y="3364992"/>
                </a:lnTo>
                <a:lnTo>
                  <a:pt x="1192705" y="2943200"/>
                </a:lnTo>
                <a:cubicBezTo>
                  <a:pt x="1098874" y="1825108"/>
                  <a:pt x="684692" y="821621"/>
                  <a:pt x="62981" y="69271"/>
                </a:cubicBezTo>
                <a:close/>
              </a:path>
            </a:pathLst>
          </a:custGeom>
        </p:spPr>
      </p:pic>
      <p:pic>
        <p:nvPicPr>
          <p:cNvPr id="7" name="Picture 6" descr="Connected lines and dots to form a network">
            <a:extLst>
              <a:ext uri="{FF2B5EF4-FFF2-40B4-BE49-F238E27FC236}">
                <a16:creationId xmlns:a16="http://schemas.microsoft.com/office/drawing/2014/main" id="{AAA6FB3C-EB9A-495E-94A4-FCD0A8FF3D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68" b="9068"/>
          <a:stretch/>
        </p:blipFill>
        <p:spPr>
          <a:xfrm>
            <a:off x="4883025" y="3493008"/>
            <a:ext cx="7308975" cy="3364992"/>
          </a:xfrm>
          <a:custGeom>
            <a:avLst/>
            <a:gdLst/>
            <a:ahLst/>
            <a:cxnLst/>
            <a:rect l="l" t="t" r="r" b="b"/>
            <a:pathLst>
              <a:path w="7308975" h="3364992">
                <a:moveTo>
                  <a:pt x="1210305" y="0"/>
                </a:moveTo>
                <a:lnTo>
                  <a:pt x="7308975" y="0"/>
                </a:lnTo>
                <a:lnTo>
                  <a:pt x="7308975" y="3364992"/>
                </a:lnTo>
                <a:lnTo>
                  <a:pt x="0" y="3364992"/>
                </a:lnTo>
                <a:lnTo>
                  <a:pt x="62981" y="3295722"/>
                </a:lnTo>
                <a:cubicBezTo>
                  <a:pt x="684692" y="2543371"/>
                  <a:pt x="1098874" y="1539884"/>
                  <a:pt x="1192705" y="421793"/>
                </a:cubicBez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190305A-B52D-43F9-830F-8EEDCC9CA2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1853" y="859536"/>
            <a:ext cx="4832802" cy="1243584"/>
          </a:xfrm>
        </p:spPr>
        <p:txBody>
          <a:bodyPr>
            <a:normAutofit/>
          </a:bodyPr>
          <a:lstStyle/>
          <a:p>
            <a:r>
              <a:rPr lang="en-US" sz="3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Modeling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BDB08FA8-DE77-49BD-AD78-EF8D4B471B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1853" y="2512611"/>
            <a:ext cx="4832803" cy="3664351"/>
          </a:xfrm>
        </p:spPr>
        <p:txBody>
          <a:bodyPr>
            <a:normAutofit/>
          </a:bodyPr>
          <a:lstStyle/>
          <a:p>
            <a:r>
              <a:rPr lang="en-US" sz="2000" dirty="0" err="1"/>
              <a:t>Keras</a:t>
            </a:r>
            <a:r>
              <a:rPr lang="en-US" sz="2000" dirty="0"/>
              <a:t> Image Classification</a:t>
            </a:r>
          </a:p>
          <a:p>
            <a:r>
              <a:rPr lang="en-US" sz="2000" dirty="0"/>
              <a:t>Transfer Learning : DenseNet201 initialized with ImageNet weights</a:t>
            </a:r>
          </a:p>
          <a:p>
            <a:r>
              <a:rPr lang="en-US" sz="2000" dirty="0"/>
              <a:t>Fine-tuning</a:t>
            </a:r>
          </a:p>
        </p:txBody>
      </p:sp>
    </p:spTree>
    <p:extLst>
      <p:ext uri="{BB962C8B-B14F-4D97-AF65-F5344CB8AC3E}">
        <p14:creationId xmlns:p14="http://schemas.microsoft.com/office/powerpoint/2010/main" val="28241434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3471B1-5CFE-4BA7-945E-9DE4516B8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– 5 Grades on the KL-Scale</a:t>
            </a:r>
            <a:br>
              <a:rPr lang="en-US" dirty="0"/>
            </a:br>
            <a:r>
              <a:rPr lang="en-US" sz="2400" dirty="0"/>
              <a:t>Accuracy = 54%</a:t>
            </a:r>
            <a:endParaRPr lang="en-US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49E16E04-7D36-4B98-A304-C8E96AC4452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094412" y="1679331"/>
            <a:ext cx="5082783" cy="4478497"/>
          </a:xfrm>
          <a:prstGeom prst="rect">
            <a:avLst/>
          </a:prstGeom>
        </p:spPr>
      </p:pic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9CE3456C-D49B-41EF-8B58-88C5EA4655E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l="1762" r="1760"/>
          <a:stretch/>
        </p:blipFill>
        <p:spPr>
          <a:xfrm>
            <a:off x="575047" y="2006340"/>
            <a:ext cx="5389581" cy="2845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2500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E58D39AD-F10C-4AB6-87EA-8DC15869E9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" t="3966" r="-179" b="58062"/>
          <a:stretch/>
        </p:blipFill>
        <p:spPr bwMode="auto">
          <a:xfrm>
            <a:off x="1706610" y="1663641"/>
            <a:ext cx="8778779" cy="4798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0D93533-BDEA-42E9-8E48-D3C2732272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597448"/>
            <a:ext cx="9905998" cy="1478570"/>
          </a:xfrm>
        </p:spPr>
        <p:txBody>
          <a:bodyPr anchor="t"/>
          <a:lstStyle/>
          <a:p>
            <a:r>
              <a:rPr lang="en-US" dirty="0"/>
              <a:t>Sample Knee Images from Test Set (Grade 0-1)</a:t>
            </a:r>
            <a:br>
              <a:rPr lang="en-US" dirty="0"/>
            </a:br>
            <a:r>
              <a:rPr lang="en-US" sz="2400" dirty="0"/>
              <a:t>Prediction Accuracy = 44%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67546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DD00D51C-CA3E-476B-ADD4-075DAE82AE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294"/>
          <a:stretch/>
        </p:blipFill>
        <p:spPr bwMode="auto">
          <a:xfrm>
            <a:off x="2498907" y="985439"/>
            <a:ext cx="7194186" cy="5872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313DB9C3-0431-4F93-9978-E94F54707C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7472" y="95424"/>
            <a:ext cx="9905998" cy="1478570"/>
          </a:xfrm>
        </p:spPr>
        <p:txBody>
          <a:bodyPr anchor="t"/>
          <a:lstStyle/>
          <a:p>
            <a:r>
              <a:rPr lang="en-US" dirty="0"/>
              <a:t>Sample Knee Images from Test Set (Grade 2-4)</a:t>
            </a:r>
            <a:br>
              <a:rPr lang="en-US" dirty="0"/>
            </a:br>
            <a:r>
              <a:rPr lang="en-US" sz="2400" dirty="0"/>
              <a:t>Prediction Accuracy = 44%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85243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203</TotalTime>
  <Words>416</Words>
  <Application>Microsoft Office PowerPoint</Application>
  <PresentationFormat>Widescreen</PresentationFormat>
  <Paragraphs>42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Calibri</vt:lpstr>
      <vt:lpstr>Calibri Light</vt:lpstr>
      <vt:lpstr>Symbol</vt:lpstr>
      <vt:lpstr>Tw Cen MT</vt:lpstr>
      <vt:lpstr>Circuit</vt:lpstr>
      <vt:lpstr>Classifying Knee X-rays</vt:lpstr>
      <vt:lpstr>Fast Facts about  Knee Osteoarthritis (OA)</vt:lpstr>
      <vt:lpstr>Data Source</vt:lpstr>
      <vt:lpstr>Kellgren-Lawrence (KL) scale</vt:lpstr>
      <vt:lpstr>Imbalanced Data</vt:lpstr>
      <vt:lpstr>Modeling</vt:lpstr>
      <vt:lpstr>Modeling – 5 Grades on the KL-Scale Accuracy = 54%</vt:lpstr>
      <vt:lpstr>Sample Knee Images from Test Set (Grade 0-1) Prediction Accuracy = 44%</vt:lpstr>
      <vt:lpstr>Sample Knee Images from Test Set (Grade 2-4) Prediction Accuracy = 44%</vt:lpstr>
      <vt:lpstr>Simplifying into 3 classes</vt:lpstr>
      <vt:lpstr>Modeling – Simplified 3 Classes Accuracy = 70%</vt:lpstr>
      <vt:lpstr>Sample Knee Images from Test Set (Class A) Prediction Accuracy = 73.33 %</vt:lpstr>
      <vt:lpstr>Sample Knee Images from Test Set (Class B) Prediction Accuracy = 73.33 %</vt:lpstr>
      <vt:lpstr>Sample Knee Images from Test Set (Class C) Prediction Accuracy = 73.33 %</vt:lpstr>
      <vt:lpstr>Further Research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Exploring San Francisco Neighborhoods</dc:title>
  <dc:creator>Fontaine Lam</dc:creator>
  <cp:lastModifiedBy>Fontaine Lam</cp:lastModifiedBy>
  <cp:revision>28</cp:revision>
  <dcterms:created xsi:type="dcterms:W3CDTF">2021-04-08T08:39:50Z</dcterms:created>
  <dcterms:modified xsi:type="dcterms:W3CDTF">2021-07-12T09:51:33Z</dcterms:modified>
</cp:coreProperties>
</file>